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62" r:id="rId9"/>
    <p:sldId id="264" r:id="rId10"/>
    <p:sldId id="265" r:id="rId11"/>
    <p:sldId id="263" r:id="rId12"/>
    <p:sldId id="258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A24E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068B924-2117-4739-91AD-04E5DB7019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F5BEC38-CACB-4459-8172-736117656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9F88D4-2CDB-424D-92F0-F9595CF9E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C387B19-FDDA-4DAB-A42F-7E1CC0D5A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850839E-A8FB-4388-A61E-9C950C00F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2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2C51FD5-FFEA-4961-B436-3FE27881B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01CD8EE-56A4-462C-8954-A6DC130DCA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7E2184-7AF7-4F50-B2DE-41104ADBF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B14FA3-8F03-4391-BF4A-1590C4959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6C729F-2D8E-4457-BF1E-4459074ED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676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930C85A-EE00-4A6B-A2A8-530CE50A9A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74A5B81-4BDC-49E3-9C38-28C2C6F65E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2292B31-31B9-4A7D-928B-FFF02E6ED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F7C1645-47DF-4262-B9FA-068E82B3E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4E81588-7DE4-4BB9-9B85-43F3C2449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957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B3F8F8-6305-4930-9141-8E5D4AD14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81661DF-5D40-41C5-96B0-932CDE74E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6E8C56-2D42-4DD9-8854-991C3F29A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36B0D0-23D4-49B0-A26D-D67C40D81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2EFABF6-AE4A-4AEB-B388-D9B680BDF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4866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260213-191F-407C-AF4B-8C0000887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96615EC-8DB6-4BEE-AA91-B1BA7A08E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4CCD04-9ABC-459B-BCBE-69076A68A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BE92BC-F877-4E42-AA69-1234A22E1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8A85DF-B22D-4ABD-85C1-0549253BD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389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510722-84FA-43D2-AC5E-430682A5F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224CD4-8E29-499E-9279-1DF87B33C4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B2D6E75-191A-4BB3-A382-DC890575B1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FFD77F0-614E-4B1A-9110-39A97E1B5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20AF6C5-DB46-458D-B44D-35FA9C1A6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09435B8-0824-4454-97BA-3FC27F1B2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4232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3B663F-ADF8-42D4-9685-68B986527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8B44236-AB03-4C09-9E4C-7F9FB7F1E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1BDEC4-A119-4B49-B001-ACBA116C33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0F1B833-ECD1-45BF-8767-363311174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F81CBAD-2F16-4E58-A21A-819922BCDB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86BA7AF-6420-42EB-BAD0-E680FD5E4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6CDDE57-1BBC-4645-9AC1-638C8E7E4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11C6067-C284-4A13-9902-A96E85660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6549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209F39-25E7-4346-9350-F2376C62D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7D6A7E4-5B08-4217-B19F-7A1DCF369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3FB3F4F-68FB-4693-B9A2-1EFA88D33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A7B69AF-EECF-4CE6-9302-569F9E2DF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3274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7B8933F7-E07A-43A8-8858-CAA8FD95B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EB886E8-8F6E-4854-BF6D-3350791EA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C186C49-CD63-4922-AB0F-2C613F7D4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666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F7A6CA-1BA8-4DD3-9697-93C1DEAF3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DED0BE9-6F9C-4D28-8F72-EB52BF3421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69E201F-F62F-487E-972B-A2BE8D1E53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4B2A5D-3C80-4BD8-BABC-17D7152F4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34EE0A6-CAD9-4C8E-B847-1BC648764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620B8A-60E7-4480-BEFE-E463A32F6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612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6B4E4-5C81-4A0E-A300-B2B6A30629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D021588-F1EB-49F3-A4AC-FC5B3288FB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1CF46FC-596F-4250-8F40-352D20CC2C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31A7DE7-343E-4BC1-8011-D2C72CC43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7FA3E11-4EDE-4F2E-AB0C-A4B05D5AC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DD5D36B-05DB-40CD-ADB3-CB5AB9462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3212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B46B2D82-4A74-498C-B854-C0A79F9E7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165F8CD-D700-4226-B37D-996B2A85E1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B8A16A7-AB99-4330-94CE-8EF4D42489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996B1-91DD-4DB4-B630-597FB357A98C}" type="datetimeFigureOut">
              <a:rPr lang="de-DE" smtClean="0"/>
              <a:t>14.09.2023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56D1B67-CF79-493E-8F73-45A7BCB7CD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A81544-8BB3-4353-AA22-F83F0438D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477B0-A411-4A50-9B26-8BAAB32338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344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flinga.fi/s/F82K4QC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2B632-44F3-4937-91E9-1EB46EE7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5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Praxissemester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WiSe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23/24 </a:t>
            </a:r>
            <a:b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Fachliche Begleitung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Englisch_Spanisch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83394-6E5F-4F0F-AE71-D8075052A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96147"/>
            <a:ext cx="9144000" cy="4080365"/>
          </a:xfrm>
        </p:spPr>
        <p:txBody>
          <a:bodyPr>
            <a:normAutofit/>
          </a:bodyPr>
          <a:lstStyle/>
          <a:p>
            <a:r>
              <a:rPr lang="de-DE" dirty="0"/>
              <a:t>Tagesordnung für den 15.09.2023</a:t>
            </a:r>
          </a:p>
          <a:p>
            <a:pPr marL="342900" indent="-342900" algn="l">
              <a:buAutoNum type="arabicParenR"/>
            </a:pPr>
            <a:r>
              <a:rPr lang="de-DE" sz="1600" b="1" i="1" dirty="0" err="1">
                <a:sym typeface="Wingdings" panose="05000000000000000000" pitchFamily="2" charset="2"/>
              </a:rPr>
              <a:t>Let‘s</a:t>
            </a:r>
            <a:r>
              <a:rPr lang="de-DE" sz="1600" b="1" i="1" dirty="0">
                <a:sym typeface="Wingdings" panose="05000000000000000000" pitchFamily="2" charset="2"/>
              </a:rPr>
              <a:t> </a:t>
            </a:r>
            <a:r>
              <a:rPr lang="de-DE" sz="1600" b="1" i="1" dirty="0" err="1">
                <a:sym typeface="Wingdings" panose="05000000000000000000" pitchFamily="2" charset="2"/>
              </a:rPr>
              <a:t>start</a:t>
            </a:r>
            <a:r>
              <a:rPr lang="de-DE" sz="1600" b="1" i="1" dirty="0">
                <a:sym typeface="Wingdings" panose="05000000000000000000" pitchFamily="2" charset="2"/>
              </a:rPr>
              <a:t> </a:t>
            </a:r>
            <a:r>
              <a:rPr lang="de-DE" sz="1600" b="1" i="1" dirty="0" err="1">
                <a:sym typeface="Wingdings" panose="05000000000000000000" pitchFamily="2" charset="2"/>
              </a:rPr>
              <a:t>with</a:t>
            </a:r>
            <a:r>
              <a:rPr lang="de-DE" sz="1600" b="1" i="1" dirty="0">
                <a:sym typeface="Wingdings" panose="05000000000000000000" pitchFamily="2" charset="2"/>
              </a:rPr>
              <a:t> a </a:t>
            </a:r>
            <a:r>
              <a:rPr lang="de-DE" sz="1600" b="1" i="1" dirty="0" err="1">
                <a:sym typeface="Wingdings" panose="05000000000000000000" pitchFamily="2" charset="2"/>
              </a:rPr>
              <a:t>little</a:t>
            </a:r>
            <a:r>
              <a:rPr lang="de-DE" sz="1600" b="1" i="1" dirty="0">
                <a:sym typeface="Wingdings" panose="05000000000000000000" pitchFamily="2" charset="2"/>
              </a:rPr>
              <a:t> </a:t>
            </a:r>
            <a:r>
              <a:rPr lang="de-DE" sz="1600" b="1" i="1" dirty="0" err="1">
                <a:sym typeface="Wingdings" panose="05000000000000000000" pitchFamily="2" charset="2"/>
              </a:rPr>
              <a:t>exercise</a:t>
            </a:r>
            <a:r>
              <a:rPr lang="de-DE" sz="1600" b="1" i="1" dirty="0">
                <a:sym typeface="Wingdings" panose="05000000000000000000" pitchFamily="2" charset="2"/>
              </a:rPr>
              <a:t>  / </a:t>
            </a:r>
            <a:r>
              <a:rPr lang="de-DE" sz="1600" b="1" i="1" dirty="0" err="1">
                <a:sym typeface="Wingdings" panose="05000000000000000000" pitchFamily="2" charset="2"/>
              </a:rPr>
              <a:t>Aprender</a:t>
            </a:r>
            <a:r>
              <a:rPr lang="de-DE" sz="1600" b="1" i="1" dirty="0">
                <a:sym typeface="Wingdings" panose="05000000000000000000" pitchFamily="2" charset="2"/>
              </a:rPr>
              <a:t> en </a:t>
            </a:r>
            <a:r>
              <a:rPr lang="de-DE" sz="1600" b="1" i="1" dirty="0" err="1">
                <a:sym typeface="Wingdings" panose="05000000000000000000" pitchFamily="2" charset="2"/>
              </a:rPr>
              <a:t>movimiento</a:t>
            </a:r>
            <a:r>
              <a:rPr lang="de-DE" sz="1600" dirty="0">
                <a:sym typeface="Wingdings" panose="05000000000000000000" pitchFamily="2" charset="2"/>
              </a:rPr>
              <a:t>: Bewegungsspiele zur körperlichen und kognitiven Aktivierung nach der Mittagspause</a:t>
            </a:r>
            <a:endParaRPr lang="de-DE" sz="1600" b="1" i="1" dirty="0"/>
          </a:p>
          <a:p>
            <a:pPr marL="342900" indent="-342900" algn="l">
              <a:buAutoNum type="arabicParenR"/>
            </a:pPr>
            <a:r>
              <a:rPr lang="de-DE" sz="1600" b="1" dirty="0">
                <a:sym typeface="Wingdings" panose="05000000000000000000" pitchFamily="2" charset="2"/>
              </a:rPr>
              <a:t>Vorstellung der Tagesordnung</a:t>
            </a:r>
            <a:endParaRPr lang="de-DE" sz="1600" dirty="0">
              <a:sym typeface="Wingdings" panose="05000000000000000000" pitchFamily="2" charset="2"/>
            </a:endParaRPr>
          </a:p>
          <a:p>
            <a:pPr marL="342900" indent="-342900" algn="l">
              <a:buAutoNum type="arabicParenR" startAt="3"/>
            </a:pPr>
            <a:r>
              <a:rPr lang="de-DE" sz="1600" b="1" dirty="0">
                <a:sym typeface="Wingdings" panose="05000000000000000000" pitchFamily="2" charset="2"/>
              </a:rPr>
              <a:t>Schwerpunktthema der heutigen Sitzung: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b="1" dirty="0"/>
              <a:t>"</a:t>
            </a:r>
            <a:r>
              <a:rPr lang="de-DE" sz="1600" b="1" dirty="0" err="1"/>
              <a:t>Let's</a:t>
            </a:r>
            <a:r>
              <a:rPr lang="de-DE" sz="1600" b="1" dirty="0"/>
              <a:t> </a:t>
            </a:r>
            <a:r>
              <a:rPr lang="de-DE" sz="1600" b="1" dirty="0" err="1"/>
              <a:t>get</a:t>
            </a:r>
            <a:r>
              <a:rPr lang="de-DE" sz="1600" b="1" dirty="0"/>
              <a:t> </a:t>
            </a:r>
            <a:r>
              <a:rPr lang="de-DE" sz="1600" b="1" dirty="0" err="1"/>
              <a:t>started</a:t>
            </a:r>
            <a:r>
              <a:rPr lang="de-DE" sz="1600" b="1" dirty="0"/>
              <a:t>“/“Vamos </a:t>
            </a:r>
            <a:r>
              <a:rPr lang="de-DE" sz="1600" b="1" dirty="0" err="1"/>
              <a:t>ya</a:t>
            </a:r>
            <a:r>
              <a:rPr lang="de-DE" sz="1600" b="1" dirty="0"/>
              <a:t>“ </a:t>
            </a:r>
            <a:r>
              <a:rPr lang="de-DE" sz="1600" dirty="0"/>
              <a:t>- analoge und digitale Methoden zum Einstieg in die Arbeit mit einer neuen Lerngruppe; Erstellung und Reflexion analoger und digitaler Handlungsprodukte im Fremdsprachenunterricht zum Kennenlernen einer neuen Lerngruppe - Ableiten didaktischer Grundprinzipien bei der Planung von modernem Fremdsprachenunterricht am Berufskolleg (</a:t>
            </a:r>
            <a:r>
              <a:rPr lang="de-DE" sz="1600" i="1" dirty="0"/>
              <a:t>Handlungs-, Kompetenz- und Aufgabenorientierung</a:t>
            </a:r>
            <a:r>
              <a:rPr lang="de-DE" sz="1600" dirty="0"/>
              <a:t>).</a:t>
            </a:r>
          </a:p>
          <a:p>
            <a:pPr marL="342900" indent="-342900" algn="l">
              <a:buAutoNum type="arabicParenR" startAt="3"/>
            </a:pPr>
            <a:r>
              <a:rPr lang="de-DE" sz="1600" b="1" dirty="0">
                <a:sym typeface="Wingdings" panose="05000000000000000000" pitchFamily="2" charset="2"/>
              </a:rPr>
              <a:t>Auswertung der heutigen Sitzung und Ausblick</a:t>
            </a:r>
          </a:p>
          <a:p>
            <a:pPr marL="342900" indent="-342900" algn="l">
              <a:buAutoNum type="arabicParenR" startAt="3"/>
            </a:pPr>
            <a:r>
              <a:rPr lang="de-DE" sz="1600" b="1" dirty="0">
                <a:sym typeface="Wingdings" panose="05000000000000000000" pitchFamily="2" charset="2"/>
              </a:rPr>
              <a:t>Organisatorisches; Klären offener Fragen</a:t>
            </a:r>
          </a:p>
          <a:p>
            <a:pPr algn="l"/>
            <a:endParaRPr lang="de-DE" sz="1600" dirty="0">
              <a:sym typeface="Wingdings" panose="05000000000000000000" pitchFamily="2" charset="2"/>
            </a:endParaRPr>
          </a:p>
        </p:txBody>
      </p:sp>
      <p:pic>
        <p:nvPicPr>
          <p:cNvPr id="4" name="Bild 4">
            <a:extLst>
              <a:ext uri="{FF2B5EF4-FFF2-40B4-BE49-F238E27FC236}">
                <a16:creationId xmlns:a16="http://schemas.microsoft.com/office/drawing/2014/main" id="{B17B2E9B-85E4-8D51-1AEE-D7288410FF7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2531" t="21094" r="23604" b="29590"/>
          <a:stretch>
            <a:fillRect/>
          </a:stretch>
        </p:blipFill>
        <p:spPr bwMode="auto">
          <a:xfrm>
            <a:off x="9424411" y="1344208"/>
            <a:ext cx="1031240" cy="6362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98852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2B632-44F3-4937-91E9-1EB46EE7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512"/>
          </a:xfrm>
          <a:solidFill>
            <a:schemeClr val="accent4"/>
          </a:solidFill>
        </p:spPr>
        <p:txBody>
          <a:bodyPr>
            <a:normAutofit fontScale="90000"/>
          </a:bodyPr>
          <a:lstStyle/>
          <a:p>
            <a:r>
              <a:rPr lang="de-DE" sz="6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Praxissemester </a:t>
            </a:r>
            <a:r>
              <a:rPr lang="de-D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WiSe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23/24 </a:t>
            </a:r>
            <a:b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Fachliche Begleitung </a:t>
            </a:r>
            <a:r>
              <a:rPr lang="de-D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Englisch_Spanisch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endParaRPr lang="de-DE" sz="20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83394-6E5F-4F0F-AE71-D8075052A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96147"/>
            <a:ext cx="9144000" cy="4185603"/>
          </a:xfrm>
        </p:spPr>
        <p:txBody>
          <a:bodyPr>
            <a:normAutofit/>
          </a:bodyPr>
          <a:lstStyle/>
          <a:p>
            <a:pPr algn="l"/>
            <a:r>
              <a:rPr lang="de-DE" sz="1600" b="1" dirty="0">
                <a:sym typeface="Wingdings" panose="05000000000000000000" pitchFamily="2" charset="2"/>
              </a:rPr>
              <a:t>Schwerpunktthema der heutigen Sitzung:</a:t>
            </a:r>
            <a:r>
              <a:rPr lang="de-DE" sz="1600" dirty="0">
                <a:sym typeface="Wingdings" panose="05000000000000000000" pitchFamily="2" charset="2"/>
              </a:rPr>
              <a:t> </a:t>
            </a:r>
            <a:r>
              <a:rPr lang="de-DE" sz="1600" b="1" dirty="0"/>
              <a:t>"</a:t>
            </a:r>
            <a:r>
              <a:rPr lang="de-DE" sz="1600" b="1" dirty="0" err="1"/>
              <a:t>Let's</a:t>
            </a:r>
            <a:r>
              <a:rPr lang="de-DE" sz="1600" b="1" dirty="0"/>
              <a:t> </a:t>
            </a:r>
            <a:r>
              <a:rPr lang="de-DE" sz="1600" b="1" dirty="0" err="1"/>
              <a:t>get</a:t>
            </a:r>
            <a:r>
              <a:rPr lang="de-DE" sz="1600" b="1" dirty="0"/>
              <a:t> </a:t>
            </a:r>
            <a:r>
              <a:rPr lang="de-DE" sz="1600" b="1" dirty="0" err="1"/>
              <a:t>started</a:t>
            </a:r>
            <a:r>
              <a:rPr lang="de-DE" sz="1600" b="1" dirty="0"/>
              <a:t>“/“Vamos </a:t>
            </a:r>
            <a:r>
              <a:rPr lang="de-DE" sz="1600" b="1" dirty="0" err="1"/>
              <a:t>ya</a:t>
            </a:r>
            <a:r>
              <a:rPr lang="de-DE" sz="1600" b="1" dirty="0"/>
              <a:t>“</a:t>
            </a:r>
          </a:p>
          <a:p>
            <a:pPr algn="l"/>
            <a:r>
              <a:rPr lang="de-DE" sz="1600" b="1" dirty="0"/>
              <a:t>TASK ONE:</a:t>
            </a:r>
            <a:endParaRPr lang="de-DE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Take a </a:t>
            </a:r>
            <a:r>
              <a:rPr lang="en-GB" sz="1600" b="1" dirty="0">
                <a:solidFill>
                  <a:srgbClr val="FF0000"/>
                </a:solidFill>
              </a:rPr>
              <a:t>col</a:t>
            </a:r>
            <a:r>
              <a:rPr lang="en-GB" sz="1600" b="1" dirty="0">
                <a:solidFill>
                  <a:srgbClr val="FFFF00"/>
                </a:solidFill>
              </a:rPr>
              <a:t>o</a:t>
            </a:r>
            <a:r>
              <a:rPr lang="en-GB" sz="1600" b="1" dirty="0">
                <a:solidFill>
                  <a:srgbClr val="00B050"/>
                </a:solidFill>
              </a:rPr>
              <a:t>ur</a:t>
            </a:r>
            <a:r>
              <a:rPr lang="en-GB" sz="1600" b="1" dirty="0">
                <a:solidFill>
                  <a:srgbClr val="7030A0"/>
                </a:solidFill>
              </a:rPr>
              <a:t>ed</a:t>
            </a:r>
            <a:r>
              <a:rPr lang="en-GB" sz="1600" b="1" dirty="0"/>
              <a:t> </a:t>
            </a:r>
            <a:r>
              <a:rPr lang="en-GB" sz="1600" b="1" dirty="0">
                <a:solidFill>
                  <a:srgbClr val="C00000"/>
                </a:solidFill>
              </a:rPr>
              <a:t>ca</a:t>
            </a:r>
            <a:r>
              <a:rPr lang="en-GB" sz="1600" b="1" dirty="0">
                <a:solidFill>
                  <a:srgbClr val="002060"/>
                </a:solidFill>
              </a:rPr>
              <a:t>rd</a:t>
            </a:r>
            <a:r>
              <a:rPr lang="en-GB" sz="1600" b="1" dirty="0"/>
              <a:t> </a:t>
            </a:r>
            <a:r>
              <a:rPr lang="en-GB" sz="1600" dirty="0"/>
              <a:t>and write down your </a:t>
            </a:r>
            <a:r>
              <a:rPr lang="en-GB" sz="1600" b="1" dirty="0"/>
              <a:t>first name </a:t>
            </a:r>
            <a:r>
              <a:rPr lang="en-GB" sz="1600" dirty="0"/>
              <a:t>on the </a:t>
            </a:r>
            <a:r>
              <a:rPr lang="en-GB" sz="1600" b="1" dirty="0"/>
              <a:t>front page</a:t>
            </a:r>
            <a:r>
              <a:rPr lang="en-GB" sz="1600" dirty="0"/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Turn it around </a:t>
            </a:r>
            <a:r>
              <a:rPr lang="en-GB" sz="1600" dirty="0"/>
              <a:t>and divide the card into </a:t>
            </a:r>
            <a:r>
              <a:rPr lang="en-GB" sz="1600" b="1" dirty="0"/>
              <a:t>four corners</a:t>
            </a:r>
            <a:r>
              <a:rPr lang="en-GB" sz="1600" dirty="0"/>
              <a:t>.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b="1" dirty="0"/>
              <a:t>Note down aspects </a:t>
            </a:r>
            <a:r>
              <a:rPr lang="en-GB" sz="1600" dirty="0"/>
              <a:t>which you want to present to the group later on concerning: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en-GB" sz="1600" b="1" dirty="0">
                <a:solidFill>
                  <a:srgbClr val="00B050"/>
                </a:solidFill>
              </a:rPr>
              <a:t>Me</a:t>
            </a:r>
            <a:r>
              <a:rPr lang="en-GB" sz="1600" dirty="0"/>
              <a:t> and my </a:t>
            </a:r>
            <a:r>
              <a:rPr lang="en-GB" sz="1600" b="1" dirty="0">
                <a:solidFill>
                  <a:srgbClr val="FF0000"/>
                </a:solidFill>
              </a:rPr>
              <a:t>relationship to </a:t>
            </a:r>
            <a:r>
              <a:rPr lang="en-GB" sz="1600" b="1" dirty="0">
                <a:solidFill>
                  <a:srgbClr val="0070C0"/>
                </a:solidFill>
              </a:rPr>
              <a:t>the English-speaking world</a:t>
            </a:r>
            <a:r>
              <a:rPr lang="en-GB" sz="1600" dirty="0">
                <a:solidFill>
                  <a:srgbClr val="0070C0"/>
                </a:solidFill>
              </a:rPr>
              <a:t> </a:t>
            </a:r>
            <a:r>
              <a:rPr lang="en-GB" sz="1600" dirty="0"/>
              <a:t>(show and refer to the </a:t>
            </a:r>
            <a:r>
              <a:rPr lang="en-GB" sz="1600" b="1" dirty="0"/>
              <a:t>object/pictures/photos you brought</a:t>
            </a:r>
            <a:r>
              <a:rPr lang="en-GB" sz="1600" dirty="0"/>
              <a:t>).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en-GB" sz="1600" b="1" dirty="0">
                <a:solidFill>
                  <a:srgbClr val="FFC000"/>
                </a:solidFill>
              </a:rPr>
              <a:t>Me </a:t>
            </a:r>
            <a:r>
              <a:rPr lang="en-GB" sz="1600" dirty="0"/>
              <a:t>and my </a:t>
            </a:r>
            <a:r>
              <a:rPr lang="en-GB" sz="1600" b="1" dirty="0">
                <a:solidFill>
                  <a:srgbClr val="0070C0"/>
                </a:solidFill>
              </a:rPr>
              <a:t>idea</a:t>
            </a:r>
            <a:r>
              <a:rPr lang="en-GB" sz="1600" dirty="0"/>
              <a:t> of an </a:t>
            </a:r>
            <a:r>
              <a:rPr lang="en-GB" sz="1600" b="1" dirty="0">
                <a:solidFill>
                  <a:srgbClr val="7030A0"/>
                </a:solidFill>
              </a:rPr>
              <a:t>English teacher </a:t>
            </a:r>
            <a:r>
              <a:rPr lang="en-GB" sz="1600" dirty="0"/>
              <a:t>in the </a:t>
            </a:r>
            <a:r>
              <a:rPr lang="en-GB" sz="1600" b="1" dirty="0">
                <a:solidFill>
                  <a:srgbClr val="FFC000"/>
                </a:solidFill>
              </a:rPr>
              <a:t>21st century</a:t>
            </a:r>
            <a:endParaRPr lang="en-GB" sz="1600" b="1" dirty="0"/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en-GB" sz="1600" b="1" dirty="0">
                <a:solidFill>
                  <a:srgbClr val="7030A0"/>
                </a:solidFill>
              </a:rPr>
              <a:t>Me</a:t>
            </a:r>
            <a:r>
              <a:rPr lang="en-GB" sz="1600" b="1" dirty="0"/>
              <a:t> </a:t>
            </a:r>
            <a:r>
              <a:rPr lang="en-GB" sz="1600" b="1" dirty="0">
                <a:solidFill>
                  <a:srgbClr val="FFC000"/>
                </a:solidFill>
              </a:rPr>
              <a:t>apart from </a:t>
            </a:r>
            <a:r>
              <a:rPr lang="en-GB" sz="1600" b="1" dirty="0">
                <a:solidFill>
                  <a:srgbClr val="002060"/>
                </a:solidFill>
              </a:rPr>
              <a:t>school</a:t>
            </a:r>
            <a:r>
              <a:rPr lang="en-GB" sz="1600" dirty="0"/>
              <a:t> 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AutoNum type="arabicParenR"/>
            </a:pPr>
            <a:r>
              <a:rPr lang="en-GB" sz="1600" b="1" dirty="0">
                <a:solidFill>
                  <a:srgbClr val="00B0F0"/>
                </a:solidFill>
              </a:rPr>
              <a:t>Me</a:t>
            </a:r>
            <a:r>
              <a:rPr lang="en-GB" sz="1600" dirty="0"/>
              <a:t> and my </a:t>
            </a:r>
            <a:r>
              <a:rPr lang="en-GB" sz="1600" b="1" dirty="0">
                <a:solidFill>
                  <a:srgbClr val="00B050"/>
                </a:solidFill>
              </a:rPr>
              <a:t>expectations for </a:t>
            </a:r>
            <a:r>
              <a:rPr lang="en-GB" sz="1600" dirty="0"/>
              <a:t>the </a:t>
            </a:r>
            <a:r>
              <a:rPr lang="en-GB" sz="1600" b="1" dirty="0">
                <a:solidFill>
                  <a:srgbClr val="0070C0"/>
                </a:solidFill>
              </a:rPr>
              <a:t>practical semester </a:t>
            </a:r>
            <a:r>
              <a:rPr lang="en-GB" sz="1600" dirty="0"/>
              <a:t>in </a:t>
            </a:r>
            <a:r>
              <a:rPr lang="en-GB" sz="1600" b="1" dirty="0">
                <a:solidFill>
                  <a:srgbClr val="FF0000"/>
                </a:solidFill>
              </a:rPr>
              <a:t>English</a:t>
            </a:r>
            <a:r>
              <a:rPr lang="en-GB" sz="1600" dirty="0"/>
              <a:t>.</a:t>
            </a:r>
          </a:p>
          <a:p>
            <a:pPr marL="342900" indent="-342900" algn="l">
              <a:lnSpc>
                <a:spcPct val="100000"/>
              </a:lnSpc>
              <a:spcBef>
                <a:spcPts val="0"/>
              </a:spcBef>
              <a:buAutoNum type="arabicParenR"/>
            </a:pPr>
            <a:endParaRPr lang="en-GB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GB" sz="1600" dirty="0"/>
              <a:t>                     </a:t>
            </a:r>
            <a:r>
              <a:rPr lang="en-GB" sz="1600" b="1" dirty="0"/>
              <a:t>8 minutes </a:t>
            </a:r>
            <a:r>
              <a:rPr lang="en-GB" sz="1600" dirty="0"/>
              <a:t>– until: ………………………… </a:t>
            </a:r>
            <a:r>
              <a:rPr lang="en-GB" sz="1600" b="1" dirty="0"/>
              <a:t>o‘clock   </a:t>
            </a:r>
          </a:p>
        </p:txBody>
      </p:sp>
      <p:pic>
        <p:nvPicPr>
          <p:cNvPr id="4" name="Bild 4">
            <a:extLst>
              <a:ext uri="{FF2B5EF4-FFF2-40B4-BE49-F238E27FC236}">
                <a16:creationId xmlns:a16="http://schemas.microsoft.com/office/drawing/2014/main" id="{B17B2E9B-85E4-8D51-1AEE-D7288410FF7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2531" t="21094" r="23604" b="29590"/>
          <a:stretch>
            <a:fillRect/>
          </a:stretch>
        </p:blipFill>
        <p:spPr bwMode="auto">
          <a:xfrm>
            <a:off x="9424411" y="1344208"/>
            <a:ext cx="1031240" cy="6362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8" name="Grafik 7" descr="Wecker mit einfarbiger Füllung">
            <a:extLst>
              <a:ext uri="{FF2B5EF4-FFF2-40B4-BE49-F238E27FC236}">
                <a16:creationId xmlns:a16="http://schemas.microsoft.com/office/drawing/2014/main" id="{80C18012-42E0-00D1-FB57-93BA4DAFE1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553895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4348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2B632-44F3-4937-91E9-1EB46EE7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5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de-DE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Praxissemester WiSe 23/24 </a:t>
            </a:r>
            <a:br>
              <a:rPr lang="de-DE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Fachliche Begleitung Englisch_Spanisch 1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83394-6E5F-4F0F-AE71-D8075052A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96147"/>
            <a:ext cx="9144000" cy="4185603"/>
          </a:xfrm>
        </p:spPr>
        <p:txBody>
          <a:bodyPr>
            <a:normAutofit/>
          </a:bodyPr>
          <a:lstStyle/>
          <a:p>
            <a:pPr algn="l"/>
            <a:r>
              <a:rPr lang="de-DE" sz="1600" b="1" dirty="0"/>
              <a:t>TASK TWO:</a:t>
            </a:r>
            <a:endParaRPr lang="de-DE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600" dirty="0" err="1"/>
              <a:t>Now</a:t>
            </a:r>
            <a:r>
              <a:rPr lang="de-DE" sz="1600" dirty="0"/>
              <a:t> </a:t>
            </a:r>
            <a:r>
              <a:rPr lang="de-DE" sz="1600" b="1" dirty="0" err="1"/>
              <a:t>present</a:t>
            </a:r>
            <a:r>
              <a:rPr lang="de-DE" sz="1600" b="1" dirty="0"/>
              <a:t> </a:t>
            </a:r>
            <a:r>
              <a:rPr lang="de-DE" sz="1600" b="1" dirty="0" err="1"/>
              <a:t>yourself</a:t>
            </a:r>
            <a:r>
              <a:rPr lang="de-DE" sz="1600" b="1" dirty="0"/>
              <a:t> </a:t>
            </a:r>
            <a:r>
              <a:rPr lang="de-DE" sz="1600" dirty="0"/>
              <a:t>and </a:t>
            </a:r>
            <a:r>
              <a:rPr lang="de-DE" sz="1600" b="1" dirty="0" err="1"/>
              <a:t>your</a:t>
            </a:r>
            <a:r>
              <a:rPr lang="de-DE" sz="1600" b="1" dirty="0"/>
              <a:t> </a:t>
            </a:r>
            <a:r>
              <a:rPr lang="de-DE" sz="1600" b="1" dirty="0" err="1"/>
              <a:t>notes</a:t>
            </a:r>
            <a:r>
              <a:rPr lang="de-DE" sz="1600" b="1" dirty="0"/>
              <a:t>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your</a:t>
            </a:r>
            <a:r>
              <a:rPr lang="de-DE" sz="1600" dirty="0"/>
              <a:t> </a:t>
            </a:r>
            <a:r>
              <a:rPr lang="de-DE" sz="1600" dirty="0" err="1"/>
              <a:t>group</a:t>
            </a:r>
            <a:r>
              <a:rPr lang="de-DE" sz="1600" dirty="0"/>
              <a:t> </a:t>
            </a:r>
            <a:r>
              <a:rPr lang="de-DE" sz="1600" dirty="0" err="1"/>
              <a:t>mates</a:t>
            </a:r>
            <a:r>
              <a:rPr lang="de-DE" sz="1600" dirty="0"/>
              <a:t> in a </a:t>
            </a:r>
            <a:r>
              <a:rPr lang="de-DE" sz="1600" b="1" dirty="0" err="1"/>
              <a:t>two</a:t>
            </a:r>
            <a:r>
              <a:rPr lang="de-DE" sz="1600" b="1" dirty="0"/>
              <a:t> and a half mini-talk </a:t>
            </a:r>
            <a:r>
              <a:rPr lang="de-DE" sz="1600" b="1" dirty="0" err="1"/>
              <a:t>each</a:t>
            </a:r>
            <a:r>
              <a:rPr lang="de-DE" sz="1600" b="1" dirty="0"/>
              <a:t>!</a:t>
            </a:r>
            <a:r>
              <a:rPr lang="de-DE" sz="1600" dirty="0"/>
              <a:t>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600" b="1" dirty="0"/>
              <a:t>	5 </a:t>
            </a:r>
            <a:r>
              <a:rPr lang="de-DE" sz="1600" b="1" dirty="0" err="1"/>
              <a:t>minutes</a:t>
            </a:r>
            <a:r>
              <a:rPr lang="de-DE" sz="1600" b="1" dirty="0"/>
              <a:t> </a:t>
            </a:r>
            <a:r>
              <a:rPr lang="de-DE" sz="1600" dirty="0"/>
              <a:t>– </a:t>
            </a:r>
            <a:r>
              <a:rPr lang="de-DE" sz="1600" dirty="0" err="1"/>
              <a:t>until</a:t>
            </a:r>
            <a:r>
              <a:rPr lang="de-DE" sz="1600" dirty="0"/>
              <a:t>: ………………………… </a:t>
            </a:r>
            <a:r>
              <a:rPr lang="de-DE" sz="1600" b="1" dirty="0" err="1"/>
              <a:t>o‘clock</a:t>
            </a:r>
            <a:r>
              <a:rPr lang="de-DE" sz="1600" b="1" dirty="0"/>
              <a:t>  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1600" b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1600" b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1600" b="1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600" b="1" dirty="0"/>
              <a:t>TASK THREE: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600" b="1" dirty="0"/>
              <a:t>Clock-</a:t>
            </a:r>
            <a:r>
              <a:rPr lang="de-DE" sz="1600" b="1" dirty="0" err="1"/>
              <a:t>wise</a:t>
            </a:r>
            <a:r>
              <a:rPr lang="de-DE" sz="1600" dirty="0"/>
              <a:t>, </a:t>
            </a:r>
            <a:r>
              <a:rPr lang="de-DE" sz="1600" b="1" dirty="0" err="1"/>
              <a:t>present</a:t>
            </a:r>
            <a:r>
              <a:rPr lang="de-DE" sz="1600" b="1" dirty="0"/>
              <a:t> </a:t>
            </a:r>
            <a:r>
              <a:rPr lang="de-DE" sz="1600" b="1" dirty="0" err="1"/>
              <a:t>one</a:t>
            </a:r>
            <a:r>
              <a:rPr lang="de-DE" sz="1600" b="1" dirty="0"/>
              <a:t> </a:t>
            </a:r>
            <a:r>
              <a:rPr lang="de-DE" sz="1600" b="1" dirty="0" err="1"/>
              <a:t>co</a:t>
            </a:r>
            <a:r>
              <a:rPr lang="de-DE" sz="1600" b="1" dirty="0"/>
              <a:t>-student (</a:t>
            </a:r>
            <a:r>
              <a:rPr lang="de-DE" sz="1600" b="1" dirty="0" err="1"/>
              <a:t>new</a:t>
            </a:r>
            <a:r>
              <a:rPr lang="de-DE" sz="1600" b="1" dirty="0"/>
              <a:t> </a:t>
            </a:r>
            <a:r>
              <a:rPr lang="de-DE" sz="1600" b="1" dirty="0" err="1"/>
              <a:t>mate</a:t>
            </a:r>
            <a:r>
              <a:rPr lang="de-DE" sz="1600" b="1" dirty="0"/>
              <a:t>) </a:t>
            </a:r>
            <a:r>
              <a:rPr lang="de-DE" sz="1600" dirty="0" err="1"/>
              <a:t>to</a:t>
            </a:r>
            <a:r>
              <a:rPr lang="de-DE" sz="1600" dirty="0"/>
              <a:t> </a:t>
            </a:r>
            <a:r>
              <a:rPr lang="de-DE" sz="1600" dirty="0" err="1"/>
              <a:t>the</a:t>
            </a:r>
            <a:r>
              <a:rPr lang="de-DE" sz="1600" dirty="0"/>
              <a:t> </a:t>
            </a:r>
            <a:r>
              <a:rPr lang="de-DE" sz="1600" dirty="0" err="1"/>
              <a:t>teacher</a:t>
            </a:r>
            <a:r>
              <a:rPr lang="de-DE" sz="1600" dirty="0"/>
              <a:t> in a </a:t>
            </a:r>
            <a:r>
              <a:rPr lang="de-DE" sz="1600" b="1" dirty="0" err="1"/>
              <a:t>one</a:t>
            </a:r>
            <a:r>
              <a:rPr lang="de-DE" sz="1600" b="1" dirty="0"/>
              <a:t> and a half mini-talk</a:t>
            </a:r>
            <a:r>
              <a:rPr lang="de-DE" sz="1600" dirty="0"/>
              <a:t>: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1600" dirty="0"/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600" b="1" dirty="0"/>
              <a:t>                     4.5 </a:t>
            </a:r>
            <a:r>
              <a:rPr lang="de-DE" sz="1600" b="1" dirty="0" err="1"/>
              <a:t>minutes</a:t>
            </a:r>
            <a:r>
              <a:rPr lang="de-DE" sz="1600" b="1" dirty="0"/>
              <a:t> </a:t>
            </a:r>
            <a:r>
              <a:rPr lang="de-DE" sz="1600" dirty="0"/>
              <a:t>– </a:t>
            </a:r>
            <a:r>
              <a:rPr lang="de-DE" sz="1600" dirty="0" err="1"/>
              <a:t>until</a:t>
            </a:r>
            <a:r>
              <a:rPr lang="de-DE" sz="1600" dirty="0"/>
              <a:t>: ………………………… </a:t>
            </a:r>
            <a:r>
              <a:rPr lang="de-DE" sz="1600" b="1" dirty="0" err="1"/>
              <a:t>o‘clock</a:t>
            </a:r>
            <a:endParaRPr lang="de-DE" sz="1600" dirty="0"/>
          </a:p>
        </p:txBody>
      </p:sp>
      <p:pic>
        <p:nvPicPr>
          <p:cNvPr id="4" name="Bild 4">
            <a:extLst>
              <a:ext uri="{FF2B5EF4-FFF2-40B4-BE49-F238E27FC236}">
                <a16:creationId xmlns:a16="http://schemas.microsoft.com/office/drawing/2014/main" id="{B17B2E9B-85E4-8D51-1AEE-D7288410FF7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2531" t="21094" r="23604" b="29590"/>
          <a:stretch>
            <a:fillRect/>
          </a:stretch>
        </p:blipFill>
        <p:spPr bwMode="auto">
          <a:xfrm>
            <a:off x="9424411" y="1344208"/>
            <a:ext cx="1031240" cy="6362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8" name="Grafik 7" descr="Wecker mit einfarbiger Füllung">
            <a:extLst>
              <a:ext uri="{FF2B5EF4-FFF2-40B4-BE49-F238E27FC236}">
                <a16:creationId xmlns:a16="http://schemas.microsoft.com/office/drawing/2014/main" id="{80C18012-42E0-00D1-FB57-93BA4DAFE1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457325" y="2852909"/>
            <a:ext cx="914400" cy="914400"/>
          </a:xfrm>
          <a:prstGeom prst="rect">
            <a:avLst/>
          </a:prstGeom>
        </p:spPr>
      </p:pic>
      <p:pic>
        <p:nvPicPr>
          <p:cNvPr id="5" name="Grafik 4" descr="Wecker mit einfarbiger Füllung">
            <a:extLst>
              <a:ext uri="{FF2B5EF4-FFF2-40B4-BE49-F238E27FC236}">
                <a16:creationId xmlns:a16="http://schemas.microsoft.com/office/drawing/2014/main" id="{51B4D3B0-8D7C-A17A-F394-C8C03100BD3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24000" y="461732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4316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2B632-44F3-4937-91E9-1EB46EE7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5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de-DE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Praxissemester WiSe 23/24 </a:t>
            </a:r>
            <a:br>
              <a:rPr lang="de-DE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Fachliche Begleitung Englisch_Spanisch 1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83394-6E5F-4F0F-AE71-D8075052A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96147"/>
            <a:ext cx="9144000" cy="4185603"/>
          </a:xfrm>
        </p:spPr>
        <p:txBody>
          <a:bodyPr>
            <a:normAutofit/>
          </a:bodyPr>
          <a:lstStyle/>
          <a:p>
            <a:pPr algn="l"/>
            <a:r>
              <a:rPr lang="de-DE" sz="1600" b="1" dirty="0"/>
              <a:t>Reflexion dieser Phase:</a:t>
            </a:r>
          </a:p>
          <a:p>
            <a:pPr algn="l"/>
            <a:r>
              <a:rPr lang="de-DE" sz="1600" b="1" dirty="0"/>
              <a:t>Methode:</a:t>
            </a:r>
          </a:p>
          <a:p>
            <a:pPr algn="l"/>
            <a:r>
              <a:rPr lang="de-DE" sz="1600" b="1" dirty="0"/>
              <a:t>Aktionsform:</a:t>
            </a:r>
          </a:p>
          <a:p>
            <a:pPr algn="l"/>
            <a:r>
              <a:rPr lang="de-DE" sz="1600" b="1" dirty="0"/>
              <a:t>Sprachliches Handlungsprodukt:</a:t>
            </a:r>
          </a:p>
          <a:p>
            <a:pPr algn="l"/>
            <a:r>
              <a:rPr lang="de-DE" sz="1600" b="1" dirty="0"/>
              <a:t>Ziele:</a:t>
            </a:r>
          </a:p>
          <a:p>
            <a:pPr algn="l"/>
            <a:r>
              <a:rPr lang="de-DE" sz="1600" b="1" dirty="0"/>
              <a:t>Aufgabenstellungen:</a:t>
            </a:r>
          </a:p>
          <a:p>
            <a:pPr algn="l"/>
            <a:r>
              <a:rPr lang="de-DE" sz="1600" b="1" dirty="0"/>
              <a:t>Medien/Material:</a:t>
            </a:r>
          </a:p>
          <a:p>
            <a:pPr algn="l"/>
            <a:endParaRPr lang="de-DE" sz="1600" b="1" dirty="0"/>
          </a:p>
        </p:txBody>
      </p:sp>
      <p:pic>
        <p:nvPicPr>
          <p:cNvPr id="4" name="Bild 4">
            <a:extLst>
              <a:ext uri="{FF2B5EF4-FFF2-40B4-BE49-F238E27FC236}">
                <a16:creationId xmlns:a16="http://schemas.microsoft.com/office/drawing/2014/main" id="{B17B2E9B-85E4-8D51-1AEE-D7288410FF7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2531" t="21094" r="23604" b="29590"/>
          <a:stretch>
            <a:fillRect/>
          </a:stretch>
        </p:blipFill>
        <p:spPr bwMode="auto">
          <a:xfrm>
            <a:off x="9424411" y="1344208"/>
            <a:ext cx="1031240" cy="6362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612300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2B632-44F3-4937-91E9-1EB46EE7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5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Praxissemester </a:t>
            </a:r>
            <a:r>
              <a:rPr lang="de-D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WiSe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23/24 </a:t>
            </a:r>
            <a:b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Fachliche Begleitung </a:t>
            </a:r>
            <a:r>
              <a:rPr lang="de-DE" sz="20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Englisch_Spanisch</a:t>
            </a:r>
            <a:r>
              <a:rPr lang="de-D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endParaRPr lang="de-DE" sz="20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83394-6E5F-4F0F-AE71-D8075052A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96147"/>
            <a:ext cx="9144000" cy="4185603"/>
          </a:xfrm>
        </p:spPr>
        <p:txBody>
          <a:bodyPr>
            <a:normAutofit/>
          </a:bodyPr>
          <a:lstStyle/>
          <a:p>
            <a:pPr algn="l"/>
            <a:r>
              <a:rPr lang="de-DE" sz="1600" b="1" dirty="0">
                <a:sym typeface="Wingdings" panose="05000000000000000000" pitchFamily="2" charset="2"/>
              </a:rPr>
              <a:t>Bezug dieser Aktivität </a:t>
            </a:r>
            <a:r>
              <a:rPr lang="de-DE" sz="1600" b="1" dirty="0"/>
              <a:t>"</a:t>
            </a:r>
            <a:r>
              <a:rPr lang="de-DE" sz="1600" b="1" dirty="0" err="1"/>
              <a:t>Let's</a:t>
            </a:r>
            <a:r>
              <a:rPr lang="de-DE" sz="1600" b="1" dirty="0"/>
              <a:t> </a:t>
            </a:r>
            <a:r>
              <a:rPr lang="de-DE" sz="1600" b="1" dirty="0" err="1"/>
              <a:t>get</a:t>
            </a:r>
            <a:r>
              <a:rPr lang="de-DE" sz="1600" b="1" dirty="0"/>
              <a:t> </a:t>
            </a:r>
            <a:r>
              <a:rPr lang="de-DE" sz="1600" b="1" dirty="0" err="1"/>
              <a:t>started</a:t>
            </a:r>
            <a:r>
              <a:rPr lang="de-DE" sz="1600" b="1" dirty="0"/>
              <a:t>“/“Vamos </a:t>
            </a:r>
            <a:r>
              <a:rPr lang="de-DE" sz="1600" b="1" dirty="0" err="1"/>
              <a:t>ya</a:t>
            </a:r>
            <a:r>
              <a:rPr lang="de-DE" sz="1600" b="1" dirty="0"/>
              <a:t>“ </a:t>
            </a:r>
            <a:r>
              <a:rPr lang="de-DE" sz="1600" dirty="0"/>
              <a:t>- analoge und digitale Methoden zum Einstieg in die Arbeit mit einer neuen Lerngruppe; Erstellung und Reflexion analoger und digitaler Handlungsprodukte im Fremdsprachenunterricht zum Kennenlernen einer neuen Lerngruppe - Ableiten didaktischer Grundprinzipien bei der Planung von modernem Fremdsprachenunterricht am Berufskolleg (</a:t>
            </a:r>
            <a:r>
              <a:rPr lang="de-DE" sz="1600" i="1" dirty="0"/>
              <a:t>Handlungs-, Kompetenz- und Aufgabenorientierung</a:t>
            </a:r>
            <a:r>
              <a:rPr lang="de-DE" sz="1600" dirty="0"/>
              <a:t>)</a:t>
            </a:r>
            <a:endParaRPr lang="de-DE" sz="1600" b="1" dirty="0">
              <a:sym typeface="Wingdings" panose="05000000000000000000" pitchFamily="2" charset="2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de-DE" sz="1600" b="1" dirty="0"/>
              <a:t>Handlungsorientierung: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b="1" dirty="0"/>
              <a:t>Modell der vollständigen Handlung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/>
              <a:t>Ordnen der Phasen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de-DE" sz="1600" b="1" dirty="0"/>
              <a:t>Kompetenzorientierung: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de-DE" sz="1600" b="1" dirty="0"/>
              <a:t>Aufgabenorientierung (task-</a:t>
            </a:r>
            <a:r>
              <a:rPr lang="de-DE" sz="1600" b="1" dirty="0" err="1"/>
              <a:t>based</a:t>
            </a:r>
            <a:r>
              <a:rPr lang="de-DE" sz="1600" b="1" dirty="0"/>
              <a:t> </a:t>
            </a:r>
            <a:r>
              <a:rPr lang="de-DE" sz="1600" b="1" dirty="0" err="1"/>
              <a:t>learning</a:t>
            </a:r>
            <a:r>
              <a:rPr lang="de-DE" sz="1600" b="1" dirty="0"/>
              <a:t>/</a:t>
            </a:r>
            <a:r>
              <a:rPr lang="de-DE" sz="1600" b="1" dirty="0" err="1"/>
              <a:t>enfoque</a:t>
            </a:r>
            <a:r>
              <a:rPr lang="de-DE" sz="1600" b="1" dirty="0"/>
              <a:t> </a:t>
            </a:r>
            <a:r>
              <a:rPr lang="de-DE" sz="1600" b="1" dirty="0" err="1"/>
              <a:t>por</a:t>
            </a:r>
            <a:r>
              <a:rPr lang="de-DE" sz="1600" b="1" dirty="0"/>
              <a:t> </a:t>
            </a:r>
            <a:r>
              <a:rPr lang="de-DE" sz="1600" b="1" dirty="0" err="1"/>
              <a:t>tarea</a:t>
            </a:r>
            <a:r>
              <a:rPr lang="de-DE" sz="1600" b="1" dirty="0"/>
              <a:t>):</a:t>
            </a:r>
          </a:p>
          <a:p>
            <a:pPr algn="l"/>
            <a:r>
              <a:rPr lang="de-DE" sz="1600" dirty="0"/>
              <a:t>Beispiel eines </a:t>
            </a:r>
            <a:r>
              <a:rPr lang="de-DE" sz="1600" b="1" dirty="0">
                <a:highlight>
                  <a:srgbClr val="00FF00"/>
                </a:highlight>
              </a:rPr>
              <a:t>Einstiegsszenarios zu einer sprachlichen Handlungssituation</a:t>
            </a:r>
            <a:r>
              <a:rPr lang="de-DE" sz="1600" dirty="0"/>
              <a:t>: </a:t>
            </a:r>
          </a:p>
          <a:p>
            <a:pPr algn="l"/>
            <a:r>
              <a:rPr lang="de-DE" sz="1600" i="1" dirty="0" err="1"/>
              <a:t>You</a:t>
            </a:r>
            <a:r>
              <a:rPr lang="de-DE" sz="1600" i="1" dirty="0"/>
              <a:t> </a:t>
            </a:r>
            <a:r>
              <a:rPr lang="de-DE" sz="1600" i="1" dirty="0" err="1"/>
              <a:t>are</a:t>
            </a:r>
            <a:r>
              <a:rPr lang="de-DE" sz="1600" i="1" dirty="0"/>
              <a:t> at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TecTrum</a:t>
            </a:r>
            <a:r>
              <a:rPr lang="de-DE" sz="1600" i="1" dirty="0"/>
              <a:t> in Duisburg </a:t>
            </a:r>
            <a:r>
              <a:rPr lang="de-DE" sz="1600" i="1" dirty="0" err="1"/>
              <a:t>having</a:t>
            </a:r>
            <a:r>
              <a:rPr lang="de-DE" sz="1600" i="1" dirty="0"/>
              <a:t> </a:t>
            </a:r>
            <a:r>
              <a:rPr lang="de-DE" sz="1600" i="1" dirty="0" err="1"/>
              <a:t>your</a:t>
            </a:r>
            <a:r>
              <a:rPr lang="de-DE" sz="1600" i="1" dirty="0"/>
              <a:t> </a:t>
            </a:r>
            <a:r>
              <a:rPr lang="de-DE" sz="1600" i="1" dirty="0" err="1"/>
              <a:t>first</a:t>
            </a:r>
            <a:r>
              <a:rPr lang="de-DE" sz="1600" i="1" dirty="0"/>
              <a:t> </a:t>
            </a:r>
            <a:r>
              <a:rPr lang="de-DE" sz="1600" i="1" dirty="0" err="1"/>
              <a:t>seminars</a:t>
            </a:r>
            <a:r>
              <a:rPr lang="de-DE" sz="1600" i="1" dirty="0"/>
              <a:t> </a:t>
            </a:r>
            <a:r>
              <a:rPr lang="de-DE" sz="1600" i="1" dirty="0" err="1"/>
              <a:t>of</a:t>
            </a:r>
            <a:r>
              <a:rPr lang="de-DE" sz="1600" i="1" dirty="0"/>
              <a:t> </a:t>
            </a:r>
            <a:r>
              <a:rPr lang="de-DE" sz="1600" i="1" dirty="0" err="1"/>
              <a:t>your</a:t>
            </a:r>
            <a:r>
              <a:rPr lang="de-DE" sz="1600" i="1" dirty="0"/>
              <a:t> </a:t>
            </a:r>
            <a:r>
              <a:rPr lang="de-DE" sz="1600" i="1" dirty="0" err="1"/>
              <a:t>practical</a:t>
            </a:r>
            <a:r>
              <a:rPr lang="de-DE" sz="1600" i="1" dirty="0"/>
              <a:t> </a:t>
            </a:r>
            <a:r>
              <a:rPr lang="de-DE" sz="1600" i="1" dirty="0" err="1"/>
              <a:t>semester</a:t>
            </a:r>
            <a:r>
              <a:rPr lang="de-DE" sz="1600" i="1" dirty="0"/>
              <a:t>. </a:t>
            </a:r>
            <a:r>
              <a:rPr lang="de-DE" sz="1600" i="1" dirty="0" err="1"/>
              <a:t>During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day</a:t>
            </a:r>
            <a:r>
              <a:rPr lang="de-DE" sz="1600" i="1" dirty="0"/>
              <a:t> </a:t>
            </a:r>
            <a:r>
              <a:rPr lang="de-DE" sz="1600" i="1" dirty="0" err="1"/>
              <a:t>you</a:t>
            </a:r>
            <a:r>
              <a:rPr lang="de-DE" sz="1600" i="1" dirty="0"/>
              <a:t> </a:t>
            </a:r>
            <a:r>
              <a:rPr lang="de-DE" sz="1600" i="1" dirty="0" err="1"/>
              <a:t>receive</a:t>
            </a:r>
            <a:r>
              <a:rPr lang="de-DE" sz="1600" i="1" dirty="0"/>
              <a:t> </a:t>
            </a:r>
            <a:r>
              <a:rPr lang="de-DE" sz="1600" i="1" dirty="0" err="1"/>
              <a:t>the</a:t>
            </a:r>
            <a:r>
              <a:rPr lang="de-DE" sz="1600" i="1" dirty="0"/>
              <a:t> </a:t>
            </a:r>
            <a:r>
              <a:rPr lang="de-DE" sz="1600" i="1" dirty="0" err="1"/>
              <a:t>following</a:t>
            </a:r>
            <a:r>
              <a:rPr lang="de-DE" sz="1600" i="1" dirty="0"/>
              <a:t> </a:t>
            </a:r>
            <a:r>
              <a:rPr lang="de-DE" sz="1600" i="1" dirty="0" err="1"/>
              <a:t>message</a:t>
            </a:r>
            <a:r>
              <a:rPr lang="de-DE" sz="1600" i="1" dirty="0"/>
              <a:t> </a:t>
            </a:r>
            <a:r>
              <a:rPr lang="de-DE" sz="1600" i="1" dirty="0" err="1"/>
              <a:t>from</a:t>
            </a:r>
            <a:r>
              <a:rPr lang="de-DE" sz="1600" i="1" dirty="0"/>
              <a:t> </a:t>
            </a:r>
            <a:r>
              <a:rPr lang="de-DE" sz="1600" i="1" dirty="0" err="1"/>
              <a:t>your</a:t>
            </a:r>
            <a:r>
              <a:rPr lang="de-DE" sz="1600" i="1" dirty="0"/>
              <a:t> English-</a:t>
            </a:r>
            <a:r>
              <a:rPr lang="de-DE" sz="1600" i="1" dirty="0" err="1"/>
              <a:t>speaking</a:t>
            </a:r>
            <a:r>
              <a:rPr lang="de-DE" sz="1600" i="1" dirty="0"/>
              <a:t> friend:</a:t>
            </a:r>
          </a:p>
          <a:p>
            <a:pPr algn="l"/>
            <a:endParaRPr lang="de-DE" sz="1600" dirty="0"/>
          </a:p>
          <a:p>
            <a:pPr algn="l"/>
            <a:endParaRPr lang="de-DE" sz="1600" dirty="0"/>
          </a:p>
        </p:txBody>
      </p:sp>
      <p:pic>
        <p:nvPicPr>
          <p:cNvPr id="4" name="Bild 4">
            <a:extLst>
              <a:ext uri="{FF2B5EF4-FFF2-40B4-BE49-F238E27FC236}">
                <a16:creationId xmlns:a16="http://schemas.microsoft.com/office/drawing/2014/main" id="{B17B2E9B-85E4-8D51-1AEE-D7288410FF7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2531" t="21094" r="23604" b="29590"/>
          <a:stretch>
            <a:fillRect/>
          </a:stretch>
        </p:blipFill>
        <p:spPr bwMode="auto">
          <a:xfrm>
            <a:off x="9424411" y="1344208"/>
            <a:ext cx="1031240" cy="6362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447572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2B632-44F3-4937-91E9-1EB46EE7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5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Praxissemester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WiSe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23/24 </a:t>
            </a:r>
            <a:b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Fachliche Begleitung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Englisch_Spanisch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83394-6E5F-4F0F-AE71-D8075052A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96147"/>
            <a:ext cx="9144000" cy="4185603"/>
          </a:xfrm>
        </p:spPr>
        <p:txBody>
          <a:bodyPr>
            <a:normAutofit/>
          </a:bodyPr>
          <a:lstStyle/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</p:txBody>
      </p:sp>
      <p:pic>
        <p:nvPicPr>
          <p:cNvPr id="4" name="Bild 4">
            <a:extLst>
              <a:ext uri="{FF2B5EF4-FFF2-40B4-BE49-F238E27FC236}">
                <a16:creationId xmlns:a16="http://schemas.microsoft.com/office/drawing/2014/main" id="{B17B2E9B-85E4-8D51-1AEE-D7288410FF7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2531" t="21094" r="23604" b="29590"/>
          <a:stretch>
            <a:fillRect/>
          </a:stretch>
        </p:blipFill>
        <p:spPr bwMode="auto">
          <a:xfrm>
            <a:off x="9424411" y="1344208"/>
            <a:ext cx="1031240" cy="6362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AEF9649F-1F93-9E79-0DC3-78821EB32A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7611" y="3069748"/>
            <a:ext cx="2438400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1244514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2B632-44F3-4937-91E9-1EB46EE7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5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de-DE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Praxissemester WiSe 23/24 </a:t>
            </a:r>
            <a:br>
              <a:rPr lang="de-DE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Fachliche Begleitung Englisch_Spanisch 1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83394-6E5F-4F0F-AE71-D8075052A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96147"/>
            <a:ext cx="9144000" cy="4185603"/>
          </a:xfrm>
        </p:spPr>
        <p:txBody>
          <a:bodyPr>
            <a:normAutofit/>
          </a:bodyPr>
          <a:lstStyle/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  <a:p>
            <a:pPr algn="l"/>
            <a:endParaRPr lang="de-DE" sz="1600" dirty="0"/>
          </a:p>
        </p:txBody>
      </p:sp>
      <p:pic>
        <p:nvPicPr>
          <p:cNvPr id="4" name="Bild 4">
            <a:extLst>
              <a:ext uri="{FF2B5EF4-FFF2-40B4-BE49-F238E27FC236}">
                <a16:creationId xmlns:a16="http://schemas.microsoft.com/office/drawing/2014/main" id="{B17B2E9B-85E4-8D51-1AEE-D7288410FF7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2531" t="21094" r="23604" b="29590"/>
          <a:stretch>
            <a:fillRect/>
          </a:stretch>
        </p:blipFill>
        <p:spPr bwMode="auto">
          <a:xfrm>
            <a:off x="9424411" y="1344208"/>
            <a:ext cx="1031240" cy="6362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25745405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2B632-44F3-4937-91E9-1EB46EE7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5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Praxissemester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WiSe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23/24 </a:t>
            </a:r>
            <a:b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Fachliche Begleitung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Englisch_Spanisch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83394-6E5F-4F0F-AE71-D8075052A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96147"/>
            <a:ext cx="9144000" cy="4185603"/>
          </a:xfrm>
        </p:spPr>
        <p:txBody>
          <a:bodyPr>
            <a:normAutofit/>
          </a:bodyPr>
          <a:lstStyle/>
          <a:p>
            <a:pPr algn="l"/>
            <a:endParaRPr lang="de-DE" sz="1600" dirty="0"/>
          </a:p>
        </p:txBody>
      </p:sp>
      <p:pic>
        <p:nvPicPr>
          <p:cNvPr id="4" name="Bild 4">
            <a:extLst>
              <a:ext uri="{FF2B5EF4-FFF2-40B4-BE49-F238E27FC236}">
                <a16:creationId xmlns:a16="http://schemas.microsoft.com/office/drawing/2014/main" id="{B17B2E9B-85E4-8D51-1AEE-D7288410FF7A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rcRect l="12531" t="21094" r="23604" b="29590"/>
          <a:stretch>
            <a:fillRect/>
          </a:stretch>
        </p:blipFill>
        <p:spPr bwMode="auto">
          <a:xfrm>
            <a:off x="9424411" y="1344208"/>
            <a:ext cx="1031240" cy="6362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264491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FE2B632-44F3-4937-91E9-1EB46EE7C3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5512"/>
          </a:xfrm>
          <a:solidFill>
            <a:schemeClr val="accent4"/>
          </a:solidFill>
        </p:spPr>
        <p:txBody>
          <a:bodyPr>
            <a:normAutofit/>
          </a:bodyPr>
          <a:lstStyle/>
          <a:p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Praxissemester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WiSe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23/24 </a:t>
            </a:r>
            <a:b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Fachliche Begleitung </a:t>
            </a:r>
            <a:r>
              <a:rPr lang="de-DE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Englisch_Spanisch</a:t>
            </a:r>
            <a:r>
              <a:rPr lang="de-DE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 </a:t>
            </a:r>
            <a:endParaRPr lang="de-DE" sz="1800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F383394-6E5F-4F0F-AE71-D8075052A9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96147"/>
            <a:ext cx="9144000" cy="4080365"/>
          </a:xfrm>
        </p:spPr>
        <p:txBody>
          <a:bodyPr>
            <a:normAutofit/>
          </a:bodyPr>
          <a:lstStyle/>
          <a:p>
            <a:pPr algn="l"/>
            <a:r>
              <a:rPr lang="de-DE" sz="1600" b="1" dirty="0">
                <a:sym typeface="Wingdings" panose="05000000000000000000" pitchFamily="2" charset="2"/>
              </a:rPr>
              <a:t>4) Auswertung der heutigen Sitzung und Ausblick:</a:t>
            </a:r>
            <a:endParaRPr lang="de-DE" sz="1600" dirty="0">
              <a:sym typeface="Wingdings" panose="05000000000000000000" pitchFamily="2" charset="2"/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de-DE" sz="1600" dirty="0">
                <a:sym typeface="Wingdings" panose="05000000000000000000" pitchFamily="2" charset="2"/>
              </a:rPr>
              <a:t>Was nehmen Sie aus der heutigen Fachseminarsitzung mit? (</a:t>
            </a:r>
            <a:r>
              <a:rPr lang="de-DE" sz="1600" b="1" dirty="0">
                <a:solidFill>
                  <a:srgbClr val="00B050"/>
                </a:solidFill>
                <a:sym typeface="Wingdings" panose="05000000000000000000" pitchFamily="2" charset="2"/>
              </a:rPr>
              <a:t>GRÜN</a:t>
            </a:r>
            <a:r>
              <a:rPr lang="de-DE" sz="1600" dirty="0">
                <a:sym typeface="Wingdings" panose="05000000000000000000" pitchFamily="2" charset="2"/>
              </a:rPr>
              <a:t>)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de-DE" sz="1600" dirty="0">
                <a:sym typeface="Wingdings" panose="05000000000000000000" pitchFamily="2" charset="2"/>
              </a:rPr>
              <a:t>Was würden Sie gerne in der nächsten Fachseminarsitzung am 10.11.2023 vertiefen? (</a:t>
            </a:r>
            <a:r>
              <a:rPr lang="de-DE" sz="1600" b="1" dirty="0">
                <a:solidFill>
                  <a:srgbClr val="FFC000"/>
                </a:solidFill>
                <a:sym typeface="Wingdings" panose="05000000000000000000" pitchFamily="2" charset="2"/>
              </a:rPr>
              <a:t>ORANGE</a:t>
            </a:r>
            <a:r>
              <a:rPr lang="de-DE" sz="1600" dirty="0">
                <a:sym typeface="Wingdings" panose="05000000000000000000" pitchFamily="2" charset="2"/>
              </a:rPr>
              <a:t>)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de-DE" sz="1600" dirty="0">
                <a:sym typeface="Wingdings" panose="05000000000000000000" pitchFamily="2" charset="2"/>
              </a:rPr>
              <a:t>Worauf konzentrieren Sie sich bei Ihren Unterrichtsbeobachtungen sowie eigenen Unterrichtserfahrungen im Fach Englisch/Spanisch in den nächsten Wochen? (</a:t>
            </a:r>
            <a:r>
              <a:rPr lang="de-DE" sz="1600" b="1" dirty="0">
                <a:solidFill>
                  <a:srgbClr val="FF66CC"/>
                </a:solidFill>
                <a:sym typeface="Wingdings" panose="05000000000000000000" pitchFamily="2" charset="2"/>
              </a:rPr>
              <a:t>ROSA</a:t>
            </a:r>
            <a:r>
              <a:rPr lang="de-DE" sz="1600" dirty="0">
                <a:sym typeface="Wingdings" panose="05000000000000000000" pitchFamily="2" charset="2"/>
              </a:rPr>
              <a:t>)</a:t>
            </a:r>
          </a:p>
          <a:p>
            <a:pPr algn="l"/>
            <a:endParaRPr lang="de-DE" sz="1600" dirty="0">
              <a:sym typeface="Wingdings" panose="05000000000000000000" pitchFamily="2" charset="2"/>
            </a:endParaRPr>
          </a:p>
          <a:p>
            <a:pPr algn="l"/>
            <a:r>
              <a:rPr lang="de-DE" sz="1600" dirty="0">
                <a:sym typeface="Wingdings" panose="05000000000000000000" pitchFamily="2" charset="2"/>
              </a:rPr>
              <a:t>Auswertungstool: </a:t>
            </a:r>
            <a:r>
              <a:rPr lang="de-DE" sz="1600" dirty="0">
                <a:sym typeface="Wingdings" panose="05000000000000000000" pitchFamily="2" charset="2"/>
                <a:hlinkClick r:id="rId2"/>
              </a:rPr>
              <a:t>https://flinga.fi/s/F82K4QC</a:t>
            </a:r>
            <a:endParaRPr lang="de-DE" sz="1600" dirty="0">
              <a:sym typeface="Wingdings" panose="05000000000000000000" pitchFamily="2" charset="2"/>
            </a:endParaRPr>
          </a:p>
          <a:p>
            <a:pPr algn="l"/>
            <a:endParaRPr lang="de-DE" sz="1600" dirty="0">
              <a:sym typeface="Wingdings" panose="05000000000000000000" pitchFamily="2" charset="2"/>
            </a:endParaRPr>
          </a:p>
          <a:p>
            <a:pPr algn="l"/>
            <a:r>
              <a:rPr lang="de-DE" sz="1600" dirty="0">
                <a:sym typeface="Wingdings" panose="05000000000000000000" pitchFamily="2" charset="2"/>
              </a:rPr>
              <a:t>5) </a:t>
            </a:r>
            <a:r>
              <a:rPr lang="de-DE" sz="1600" b="1" dirty="0">
                <a:sym typeface="Wingdings" panose="05000000000000000000" pitchFamily="2" charset="2"/>
              </a:rPr>
              <a:t>Organisatorisches, Klären offener Fragen</a:t>
            </a:r>
            <a:r>
              <a:rPr lang="de-DE" sz="1600" dirty="0">
                <a:sym typeface="Wingdings" panose="05000000000000000000" pitchFamily="2" charset="2"/>
              </a:rPr>
              <a:t>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 err="1">
                <a:sym typeface="Wingdings" panose="05000000000000000000" pitchFamily="2" charset="2"/>
              </a:rPr>
              <a:t>Moodle</a:t>
            </a:r>
            <a:endParaRPr lang="de-DE" sz="1600" dirty="0">
              <a:sym typeface="Wingdings" panose="05000000000000000000" pitchFamily="2" charset="2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de-DE" sz="1600" dirty="0">
                <a:sym typeface="Wingdings" panose="05000000000000000000" pitchFamily="2" charset="2"/>
              </a:rPr>
              <a:t>Praxisberatungen (nicht Unterrichtsbesuch ;-))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de-DE" sz="1600" dirty="0">
              <a:sym typeface="Wingdings" panose="05000000000000000000" pitchFamily="2" charset="2"/>
            </a:endParaRPr>
          </a:p>
          <a:p>
            <a:pPr algn="l"/>
            <a:endParaRPr lang="de-DE" sz="1600" dirty="0">
              <a:solidFill>
                <a:srgbClr val="FF66CC"/>
              </a:solidFill>
              <a:sym typeface="Wingdings" panose="05000000000000000000" pitchFamily="2" charset="2"/>
            </a:endParaRPr>
          </a:p>
        </p:txBody>
      </p:sp>
      <p:pic>
        <p:nvPicPr>
          <p:cNvPr id="5" name="Bild 1" descr="Ein Bild, das Text, Gras, Baum, draußen enthält.&#10;&#10;Automatisch generierte Beschreibung">
            <a:extLst>
              <a:ext uri="{FF2B5EF4-FFF2-40B4-BE49-F238E27FC236}">
                <a16:creationId xmlns:a16="http://schemas.microsoft.com/office/drawing/2014/main" id="{8C95D1AC-18D8-4529-8EF1-89728B4BC7A4}"/>
              </a:ext>
            </a:extLst>
          </p:cNvPr>
          <p:cNvPicPr/>
          <p:nvPr/>
        </p:nvPicPr>
        <p:blipFill>
          <a:blip r:embed="rId3" cstate="print"/>
          <a:srcRect l="3922" t="13483" r="17598" b="12360"/>
          <a:stretch>
            <a:fillRect/>
          </a:stretch>
        </p:blipFill>
        <p:spPr bwMode="auto">
          <a:xfrm>
            <a:off x="9344660" y="1270635"/>
            <a:ext cx="1260000" cy="57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176834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1507F1D5BDB4F40A221F13A0E7A31C6" ma:contentTypeVersion="2" ma:contentTypeDescription="Ein neues Dokument erstellen." ma:contentTypeScope="" ma:versionID="b67dbb6d7d96e97a5f799ee75723148f">
  <xsd:schema xmlns:xsd="http://www.w3.org/2001/XMLSchema" xmlns:xs="http://www.w3.org/2001/XMLSchema" xmlns:p="http://schemas.microsoft.com/office/2006/metadata/properties" xmlns:ns2="b77badb2-baae-473d-b032-28d590f518d9" targetNamespace="http://schemas.microsoft.com/office/2006/metadata/properties" ma:root="true" ma:fieldsID="86d07eea4ad23526aa069fcae755fb6f" ns2:_="">
    <xsd:import namespace="b77badb2-baae-473d-b032-28d590f518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7badb2-baae-473d-b032-28d590f518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8AF2C3-A099-47BD-A16D-FA471D1AFD2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3C06081-CEAC-4357-803B-0C28814CAA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77badb2-baae-473d-b032-28d590f518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E25D982-677F-4FA0-A465-3C58A7DCA65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595</Words>
  <Application>Microsoft Office PowerPoint</Application>
  <PresentationFormat>Breitbild</PresentationFormat>
  <Paragraphs>78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Wingdings</vt:lpstr>
      <vt:lpstr>Office</vt:lpstr>
      <vt:lpstr> Praxissemester WiSe 23/24  Fachliche Begleitung Englisch_Spanisch 1</vt:lpstr>
      <vt:lpstr> Praxissemester WiSe 23/24  Fachliche Begleitung Englisch_Spanisch 1</vt:lpstr>
      <vt:lpstr>Praxissemester WiSe 23/24  Fachliche Begleitung Englisch_Spanisch 1</vt:lpstr>
      <vt:lpstr>Praxissemester WiSe 23/24  Fachliche Begleitung Englisch_Spanisch 1</vt:lpstr>
      <vt:lpstr> Praxissemester WiSe 23/24  Fachliche Begleitung Englisch_Spanisch 1</vt:lpstr>
      <vt:lpstr>Praxissemester WiSe 23/24  Fachliche Begleitung Englisch_Spanisch 1</vt:lpstr>
      <vt:lpstr>Praxissemester WiSe 23/24  Fachliche Begleitung Englisch_Spanisch 1</vt:lpstr>
      <vt:lpstr>Praxissemester WiSe 23/24  Fachliche Begleitung Englisch_Spanisch 1 </vt:lpstr>
      <vt:lpstr>Praxissemester WiSe 23/24  Fachliche Begleitung Englisch_Spanisch 1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Fachseminar Spanisch OVP05/2021</dc:title>
  <dc:creator>Anke Grünspek</dc:creator>
  <cp:lastModifiedBy>Anke Grünspek</cp:lastModifiedBy>
  <cp:revision>66</cp:revision>
  <dcterms:created xsi:type="dcterms:W3CDTF">2021-09-06T06:44:02Z</dcterms:created>
  <dcterms:modified xsi:type="dcterms:W3CDTF">2023-09-14T18:46:50Z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0x01010051507F1D5BDB4F40A221F13A0E7A31C6</vt:lpwstr>
  </property>
</Properties>
</file>